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Source Sans 3"/>
      <p:regular r:id="rId21"/>
    </p:embeddedFont>
    <p:embeddedFont>
      <p:font typeface="Source Sans 3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6-1.png>
</file>

<file path=ppt/media/image-7-1.png>
</file>

<file path=ppt/media/image-8-1.png>
</file>

<file path=ppt/media/image-8-2.png>
</file>

<file path=ppt/media/image-8-3.svg>
</file>

<file path=ppt/media/image-8-4.png>
</file>

<file path=ppt/media/image-8-5.svg>
</file>

<file path=ppt/media/image-8-6.png>
</file>

<file path=ppt/media/image-8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svg"/><Relationship Id="rId6" Type="http://schemas.openxmlformats.org/officeDocument/2006/relationships/image" Target="../media/image-8-6.png"/><Relationship Id="rId7" Type="http://schemas.openxmlformats.org/officeDocument/2006/relationships/image" Target="../media/image-8-7.svg"/><Relationship Id="rId8" Type="http://schemas.openxmlformats.org/officeDocument/2006/relationships/slideLayout" Target="../slideLayouts/slideLayout9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3393996"/>
            <a:ext cx="7343418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용산구 아동 인구 정책 인사이트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50198" y="4465439"/>
            <a:ext cx="74164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초저출산 구조 속 용산구를 위한 10가지 전략적 정책 방향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364694"/>
            <a:ext cx="6668691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라이프스타일 복합 도시 전략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50198" y="2559487"/>
            <a:ext cx="7416403" cy="814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10</a:t>
            </a:r>
            <a:endParaRPr lang="en-US" sz="6400" dirty="0"/>
          </a:p>
        </p:txBody>
      </p:sp>
      <p:sp>
        <p:nvSpPr>
          <p:cNvPr id="5" name="Text 2"/>
          <p:cNvSpPr/>
          <p:nvPr/>
        </p:nvSpPr>
        <p:spPr>
          <a:xfrm>
            <a:off x="8655963" y="368236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핵심 정책 키워드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350198" y="4180999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주거안정·보육확충·생활권구축·학교융합·경제지원·안전인프라·맞춤정책·정착유입·문화교육·복합환경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720364" y="5476637"/>
            <a:ext cx="7046238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"아이 키우기 좋은 라이프스타일 도시"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- 용산의 도심형·직주근접형 장점을 활용한 정주 매력도 중심 정책으로 한남동·후암동 중심 라이프스타일 복합지구 조성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198" y="5198983"/>
            <a:ext cx="30480" cy="1665803"/>
          </a:xfrm>
          <a:prstGeom prst="rect">
            <a:avLst/>
          </a:prstGeom>
          <a:solidFill>
            <a:srgbClr val="2D2E34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729496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정착형 인구 유입 정책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047756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핵심 문제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2645212"/>
            <a:ext cx="479976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도심형 1인가구 중심 구조로 결혼·출산·양육 과정에서 타 구로 유출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6273403" y="2078593"/>
            <a:ext cx="3626882" cy="2448520"/>
          </a:xfrm>
          <a:prstGeom prst="roundRect">
            <a:avLst>
              <a:gd name="adj" fmla="val 1512"/>
            </a:avLst>
          </a:prstGeom>
          <a:solidFill>
            <a:srgbClr val="F2EEEE"/>
          </a:solidFill>
          <a:ln/>
        </p:spPr>
      </p:sp>
      <p:sp>
        <p:nvSpPr>
          <p:cNvPr id="6" name="Shape 4"/>
          <p:cNvSpPr/>
          <p:nvPr/>
        </p:nvSpPr>
        <p:spPr>
          <a:xfrm>
            <a:off x="6520220" y="2325410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2D2E34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723817" y="2529007"/>
            <a:ext cx="333137" cy="33313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6520220" y="3312676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신혼부부 임대주택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20220" y="3910132"/>
            <a:ext cx="313324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가점 대상 공급 확대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0147102" y="2078593"/>
            <a:ext cx="3627001" cy="2448520"/>
          </a:xfrm>
          <a:prstGeom prst="roundRect">
            <a:avLst>
              <a:gd name="adj" fmla="val 1512"/>
            </a:avLst>
          </a:prstGeom>
          <a:solidFill>
            <a:srgbClr val="F2EEEE"/>
          </a:solidFill>
          <a:ln/>
        </p:spPr>
      </p:sp>
      <p:sp>
        <p:nvSpPr>
          <p:cNvPr id="11" name="Shape 8"/>
          <p:cNvSpPr/>
          <p:nvPr/>
        </p:nvSpPr>
        <p:spPr>
          <a:xfrm>
            <a:off x="10393918" y="2325410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2D2E34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7515" y="2529007"/>
            <a:ext cx="333137" cy="333137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0393918" y="3312676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출산 주거비 지원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10393918" y="3910132"/>
            <a:ext cx="3133368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전입 후 출산 시 지원</a:t>
            </a:r>
            <a:endParaRPr lang="en-US" sz="1900" dirty="0"/>
          </a:p>
        </p:txBody>
      </p:sp>
      <p:sp>
        <p:nvSpPr>
          <p:cNvPr id="15" name="Shape 11"/>
          <p:cNvSpPr/>
          <p:nvPr/>
        </p:nvSpPr>
        <p:spPr>
          <a:xfrm>
            <a:off x="6273403" y="4773930"/>
            <a:ext cx="7500699" cy="2448520"/>
          </a:xfrm>
          <a:prstGeom prst="roundRect">
            <a:avLst>
              <a:gd name="adj" fmla="val 1512"/>
            </a:avLst>
          </a:prstGeom>
          <a:solidFill>
            <a:srgbClr val="F2EEEE"/>
          </a:solidFill>
          <a:ln/>
        </p:spPr>
      </p:sp>
      <p:sp>
        <p:nvSpPr>
          <p:cNvPr id="16" name="Shape 12"/>
          <p:cNvSpPr/>
          <p:nvPr/>
        </p:nvSpPr>
        <p:spPr>
          <a:xfrm>
            <a:off x="6520220" y="5020747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2D2E34"/>
          </a:solidFill>
          <a:ln/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23817" y="5224343"/>
            <a:ext cx="333137" cy="333137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6520220" y="600801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동별 경감 패키지</a:t>
            </a:r>
            <a:endParaRPr lang="en-US" sz="2200" dirty="0"/>
          </a:p>
        </p:txBody>
      </p:sp>
      <p:sp>
        <p:nvSpPr>
          <p:cNvPr id="19" name="Text 14"/>
          <p:cNvSpPr/>
          <p:nvPr/>
        </p:nvSpPr>
        <p:spPr>
          <a:xfrm>
            <a:off x="6520220" y="6605468"/>
            <a:ext cx="7007066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이촌·원효로·남영 우선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946922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보육 인프라 확충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5018365"/>
            <a:ext cx="4300895" cy="9872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10615" y="6252448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국공립 어린이집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110615" y="6751082"/>
            <a:ext cx="3807262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한남·이태원·후암 권역 추가 설치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693" y="5018365"/>
            <a:ext cx="4300895" cy="9872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411510" y="6252448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야간 돌봄센터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411510" y="6751082"/>
            <a:ext cx="3807262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통근 시간대 수요 대응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5588" y="5018365"/>
            <a:ext cx="4301014" cy="9872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2404" y="6252448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온종일 케어센터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2404" y="6751082"/>
            <a:ext cx="3807381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초등학교 인근 설치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8073" y="611386"/>
            <a:ext cx="5718215" cy="631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15분 생활권 아동 친화 공간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8073" y="1826538"/>
            <a:ext cx="6265902" cy="62659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4044" y="1798796"/>
            <a:ext cx="2526506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현재 문제점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594044" y="2336840"/>
            <a:ext cx="6265902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카페·상업·오피스 중심으로 아동 인프라 부족, 공원과 놀이터 밀도 낮음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4044" y="2892504"/>
            <a:ext cx="2526506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해결 방안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7594044" y="3430548"/>
            <a:ext cx="6265902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7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작은도서관·실내체험형 키즈공간 확대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4044" y="3841671"/>
            <a:ext cx="6265902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7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아동친화 동네길 만들기 사업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4044" y="4252793"/>
            <a:ext cx="6265902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7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한남·이태원 보행취약 구간 개선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643420"/>
            <a:ext cx="6668691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학교 연계 복합 커뮤니티센터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2714863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3798" y="3103840"/>
            <a:ext cx="3584734" cy="30480"/>
          </a:xfrm>
          <a:prstGeom prst="rect">
            <a:avLst/>
          </a:prstGeom>
          <a:solidFill>
            <a:srgbClr val="2D2E34"/>
          </a:solidFill>
          <a:ln/>
        </p:spPr>
      </p:sp>
      <p:sp>
        <p:nvSpPr>
          <p:cNvPr id="6" name="Text 3"/>
          <p:cNvSpPr/>
          <p:nvPr/>
        </p:nvSpPr>
        <p:spPr>
          <a:xfrm>
            <a:off x="863798" y="328814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유휴교실 전환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63798" y="3786783"/>
            <a:ext cx="358473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지역 커뮤니티와 돌봄센터로 재구조화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4695349" y="2714863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4695349" y="3103840"/>
            <a:ext cx="3584853" cy="30480"/>
          </a:xfrm>
          <a:prstGeom prst="rect">
            <a:avLst/>
          </a:prstGeom>
          <a:solidFill>
            <a:srgbClr val="2D2E34"/>
          </a:solidFill>
          <a:ln/>
        </p:spPr>
      </p:sp>
      <p:sp>
        <p:nvSpPr>
          <p:cNvPr id="10" name="Text 7"/>
          <p:cNvSpPr/>
          <p:nvPr/>
        </p:nvSpPr>
        <p:spPr>
          <a:xfrm>
            <a:off x="4695349" y="328814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방과후 프로그램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695349" y="3786783"/>
            <a:ext cx="358485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IT·예체능 중심 지역 기반 확대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63798" y="4958953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863798" y="5347930"/>
            <a:ext cx="7416403" cy="30480"/>
          </a:xfrm>
          <a:prstGeom prst="rect">
            <a:avLst/>
          </a:prstGeom>
          <a:solidFill>
            <a:srgbClr val="2D2E34"/>
          </a:solidFill>
          <a:ln/>
        </p:spPr>
      </p:sp>
      <p:sp>
        <p:nvSpPr>
          <p:cNvPr id="14" name="Text 11"/>
          <p:cNvSpPr/>
          <p:nvPr/>
        </p:nvSpPr>
        <p:spPr>
          <a:xfrm>
            <a:off x="863798" y="553223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협력 인력 도입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63798" y="6030873"/>
            <a:ext cx="74164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구청-학교 교육행정코디네이터 배치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154793"/>
            <a:ext cx="5636538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경제적 지원 중심 패키지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63798" y="3349704"/>
            <a:ext cx="4136350" cy="1423392"/>
          </a:xfrm>
          <a:prstGeom prst="roundRect">
            <a:avLst>
              <a:gd name="adj" fmla="val 10279"/>
            </a:avLst>
          </a:prstGeom>
          <a:solidFill>
            <a:srgbClr val="FFFFFF"/>
          </a:solidFill>
          <a:ln w="30480">
            <a:solidFill>
              <a:srgbClr val="2D2E3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318" y="3349704"/>
            <a:ext cx="121920" cy="1423392"/>
          </a:xfrm>
          <a:prstGeom prst="roundRect">
            <a:avLst>
              <a:gd name="adj" fmla="val 30368"/>
            </a:avLst>
          </a:prstGeom>
          <a:solidFill>
            <a:srgbClr val="2D2E34"/>
          </a:solidFill>
          <a:ln/>
        </p:spPr>
      </p:sp>
      <p:sp>
        <p:nvSpPr>
          <p:cNvPr id="5" name="Text 3"/>
          <p:cNvSpPr/>
          <p:nvPr/>
        </p:nvSpPr>
        <p:spPr>
          <a:xfrm>
            <a:off x="1232535" y="362700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주거비 지원 제도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232535" y="4125635"/>
            <a:ext cx="3490317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출산·영유아 가구 대상 신설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6965" y="3349704"/>
            <a:ext cx="4136350" cy="1423392"/>
          </a:xfrm>
          <a:prstGeom prst="roundRect">
            <a:avLst>
              <a:gd name="adj" fmla="val 10279"/>
            </a:avLst>
          </a:prstGeom>
          <a:solidFill>
            <a:srgbClr val="FFFFFF"/>
          </a:solidFill>
          <a:ln w="30480">
            <a:solidFill>
              <a:srgbClr val="2D2E3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485" y="3349704"/>
            <a:ext cx="121920" cy="1423392"/>
          </a:xfrm>
          <a:prstGeom prst="roundRect">
            <a:avLst>
              <a:gd name="adj" fmla="val 30368"/>
            </a:avLst>
          </a:prstGeom>
          <a:solidFill>
            <a:srgbClr val="2D2E34"/>
          </a:solidFill>
          <a:ln/>
        </p:spPr>
      </p:sp>
      <p:sp>
        <p:nvSpPr>
          <p:cNvPr id="9" name="Text 7"/>
          <p:cNvSpPr/>
          <p:nvPr/>
        </p:nvSpPr>
        <p:spPr>
          <a:xfrm>
            <a:off x="5615702" y="362700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출산용품 대여센터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615702" y="4125635"/>
            <a:ext cx="3490317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유모차 등 육아용품 운영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3349704"/>
            <a:ext cx="4136350" cy="1423392"/>
          </a:xfrm>
          <a:prstGeom prst="roundRect">
            <a:avLst>
              <a:gd name="adj" fmla="val 10279"/>
            </a:avLst>
          </a:prstGeom>
          <a:solidFill>
            <a:srgbClr val="FFFFFF"/>
          </a:solidFill>
          <a:ln w="30480">
            <a:solidFill>
              <a:srgbClr val="2D2E34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599652" y="3349704"/>
            <a:ext cx="121920" cy="1423392"/>
          </a:xfrm>
          <a:prstGeom prst="roundRect">
            <a:avLst>
              <a:gd name="adj" fmla="val 30368"/>
            </a:avLst>
          </a:prstGeom>
          <a:solidFill>
            <a:srgbClr val="2D2E34"/>
          </a:solidFill>
          <a:ln/>
        </p:spPr>
      </p:sp>
      <p:sp>
        <p:nvSpPr>
          <p:cNvPr id="13" name="Text 11"/>
          <p:cNvSpPr/>
          <p:nvPr/>
        </p:nvSpPr>
        <p:spPr>
          <a:xfrm>
            <a:off x="9998869" y="362700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육아 커뮤니티 지원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98869" y="4125635"/>
            <a:ext cx="3490317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동주민센터 기반 활성화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863798" y="5050750"/>
            <a:ext cx="12902803" cy="1024057"/>
          </a:xfrm>
          <a:prstGeom prst="roundRect">
            <a:avLst>
              <a:gd name="adj" fmla="val 3616"/>
            </a:avLst>
          </a:prstGeom>
          <a:solidFill>
            <a:srgbClr val="D6D7DC"/>
          </a:solidFill>
          <a:ln/>
        </p:spPr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0615" y="5402342"/>
            <a:ext cx="308491" cy="246817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1665923" y="5359241"/>
            <a:ext cx="1185386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용산구는 임대료·물가가 높아 출산·양육 비용 부담이 큰 지역입니다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01541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아동 안전 환경 조성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63798" y="2250638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1665923" y="2335411"/>
            <a:ext cx="2793921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스마트 안전 시스템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665923" y="2932867"/>
            <a:ext cx="2793921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CCTV 및 스마트횡단보도 확대 설치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4768334" y="2250638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7" name="Text 5"/>
          <p:cNvSpPr/>
          <p:nvPr/>
        </p:nvSpPr>
        <p:spPr>
          <a:xfrm>
            <a:off x="5570458" y="2335411"/>
            <a:ext cx="279404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범죄예방 환경설계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570458" y="2932867"/>
            <a:ext cx="2794040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골목길 정비와 CPTED 강화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863798" y="4166830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0" name="Text 8"/>
          <p:cNvSpPr/>
          <p:nvPr/>
        </p:nvSpPr>
        <p:spPr>
          <a:xfrm>
            <a:off x="1665923" y="425160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공동육아나눔터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665923" y="4849058"/>
            <a:ext cx="6698575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한남·이태원 중심 확대 운영</a:t>
            </a:r>
            <a:endParaRPr lang="en-US" sz="190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74336" y="2250638"/>
            <a:ext cx="4799767" cy="479976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4039553"/>
            <a:ext cx="5647253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프리미엄 교육·문화 전략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3798" y="5110996"/>
            <a:ext cx="616982" cy="6169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3798" y="603646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미래교육센터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63798" y="6535103"/>
            <a:ext cx="409527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AI·STEAM 프로그램 중심 용산형 센터 설립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67563" y="5110996"/>
            <a:ext cx="616982" cy="6169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67563" y="603646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문화·예술 프로그램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67563" y="6535103"/>
            <a:ext cx="4095274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구립 도서관·박물관 연계 운영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671328" y="5110996"/>
            <a:ext cx="616982" cy="6169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671328" y="603646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글로벌 체험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671328" y="6535103"/>
            <a:ext cx="4095274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영어·외국문화 체험 프로그램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804148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동별 특화 전략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63798" y="3855125"/>
            <a:ext cx="12902803" cy="3048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  <a:ln/>
        </p:spPr>
      </p:sp>
      <p:sp>
        <p:nvSpPr>
          <p:cNvPr id="4" name="Shape 2"/>
          <p:cNvSpPr/>
          <p:nvPr/>
        </p:nvSpPr>
        <p:spPr>
          <a:xfrm>
            <a:off x="3997047" y="3114675"/>
            <a:ext cx="30480" cy="74045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  <a:ln/>
        </p:spPr>
      </p:sp>
      <p:sp>
        <p:nvSpPr>
          <p:cNvPr id="5" name="Shape 3"/>
          <p:cNvSpPr/>
          <p:nvPr/>
        </p:nvSpPr>
        <p:spPr>
          <a:xfrm>
            <a:off x="3734633" y="3577471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6" name="Text 4"/>
          <p:cNvSpPr/>
          <p:nvPr/>
        </p:nvSpPr>
        <p:spPr>
          <a:xfrm>
            <a:off x="3844052" y="3644801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609850" y="199905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아동친화지수 평가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110615" y="2497693"/>
            <a:ext cx="580346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동별 양육환경 격차 분석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7299841" y="3855125"/>
            <a:ext cx="30480" cy="74045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  <a:ln/>
        </p:spPr>
      </p:sp>
      <p:sp>
        <p:nvSpPr>
          <p:cNvPr id="10" name="Shape 8"/>
          <p:cNvSpPr/>
          <p:nvPr/>
        </p:nvSpPr>
        <p:spPr>
          <a:xfrm>
            <a:off x="7037427" y="3577471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1" name="Text 9"/>
          <p:cNvSpPr/>
          <p:nvPr/>
        </p:nvSpPr>
        <p:spPr>
          <a:xfrm>
            <a:off x="7146846" y="3644801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5912644" y="484239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집중 지원 동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4413409" y="5341025"/>
            <a:ext cx="580346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이촌·원효로 가족형 인구 지원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10602754" y="3114675"/>
            <a:ext cx="30480" cy="74045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  <a:ln/>
        </p:spPr>
      </p:sp>
      <p:sp>
        <p:nvSpPr>
          <p:cNvPr id="15" name="Shape 13"/>
          <p:cNvSpPr/>
          <p:nvPr/>
        </p:nvSpPr>
        <p:spPr>
          <a:xfrm>
            <a:off x="10340340" y="3577471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6" name="Text 14"/>
          <p:cNvSpPr/>
          <p:nvPr/>
        </p:nvSpPr>
        <p:spPr>
          <a:xfrm>
            <a:off x="10449758" y="3644801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9215557" y="1999059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우선 확충 동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16202" y="2497693"/>
            <a:ext cx="580358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이태원·한남 보육시설 확대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863798" y="6235660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가족형 인구 多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863798" y="6833116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이촌동, 원효로동</a:t>
            </a:r>
            <a:endParaRPr lang="en-US" sz="1900" dirty="0"/>
          </a:p>
        </p:txBody>
      </p:sp>
      <p:sp>
        <p:nvSpPr>
          <p:cNvPr id="21" name="Text 19"/>
          <p:cNvSpPr/>
          <p:nvPr/>
        </p:nvSpPr>
        <p:spPr>
          <a:xfrm>
            <a:off x="7623929" y="6235660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아동 인프라 취약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623929" y="6833116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이태원동, 한남동, 용산2가동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2025-11-14T07:36:36Z</dcterms:created>
  <dcterms:modified xsi:type="dcterms:W3CDTF">2025-11-14T07:36:36Z</dcterms:modified>
</cp:coreProperties>
</file>